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</p:sldMasterIdLst>
  <p:sldIdLst>
    <p:sldId id="256" r:id="rId5"/>
    <p:sldId id="257" r:id="rId6"/>
    <p:sldId id="261" r:id="rId7"/>
    <p:sldId id="267" r:id="rId8"/>
    <p:sldId id="262" r:id="rId9"/>
    <p:sldId id="266" r:id="rId10"/>
    <p:sldId id="258" r:id="rId11"/>
    <p:sldId id="259" r:id="rId12"/>
    <p:sldId id="263" r:id="rId13"/>
    <p:sldId id="268" r:id="rId14"/>
    <p:sldId id="269" r:id="rId15"/>
    <p:sldId id="270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65" r:id="rId26"/>
    <p:sldId id="264" r:id="rId27"/>
    <p:sldId id="260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6F492-54C0-478D-8166-2D7D325B615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C15DC74-A3D3-492F-B54C-69B727D68EE7}">
      <dgm:prSet/>
      <dgm:spPr/>
      <dgm:t>
        <a:bodyPr/>
        <a:lstStyle/>
        <a:p>
          <a:r>
            <a:rPr lang="es-CO"/>
            <a:t>La universidad no cuenta con un sistema que facilite la consulta del estado de investigación actual.</a:t>
          </a:r>
          <a:endParaRPr lang="en-US"/>
        </a:p>
      </dgm:t>
    </dgm:pt>
    <dgm:pt modelId="{A77B994A-6740-45AC-B2AC-27E75E355813}" type="parTrans" cxnId="{5585C6B6-C6BB-4F43-AA60-2609DF6BCF5A}">
      <dgm:prSet/>
      <dgm:spPr/>
      <dgm:t>
        <a:bodyPr/>
        <a:lstStyle/>
        <a:p>
          <a:endParaRPr lang="en-US"/>
        </a:p>
      </dgm:t>
    </dgm:pt>
    <dgm:pt modelId="{77073219-EAAF-4B4D-924C-738AAEEEF110}" type="sibTrans" cxnId="{5585C6B6-C6BB-4F43-AA60-2609DF6BCF5A}">
      <dgm:prSet/>
      <dgm:spPr/>
      <dgm:t>
        <a:bodyPr/>
        <a:lstStyle/>
        <a:p>
          <a:endParaRPr lang="en-US"/>
        </a:p>
      </dgm:t>
    </dgm:pt>
    <dgm:pt modelId="{1904FE8E-D692-416C-B895-1FE9BE76F91A}">
      <dgm:prSet/>
      <dgm:spPr/>
      <dgm:t>
        <a:bodyPr/>
        <a:lstStyle/>
        <a:p>
          <a:r>
            <a:rPr lang="es-CO"/>
            <a:t>Siguen existiendo procesos manuales.</a:t>
          </a:r>
          <a:endParaRPr lang="en-US"/>
        </a:p>
      </dgm:t>
    </dgm:pt>
    <dgm:pt modelId="{43CF9F9F-D0D1-450F-B072-3DA1EF487055}" type="parTrans" cxnId="{240EC270-1A23-45DB-930E-7447BB3709CB}">
      <dgm:prSet/>
      <dgm:spPr/>
      <dgm:t>
        <a:bodyPr/>
        <a:lstStyle/>
        <a:p>
          <a:endParaRPr lang="en-US"/>
        </a:p>
      </dgm:t>
    </dgm:pt>
    <dgm:pt modelId="{1821994B-81A9-4F64-8EC6-27BB9245B286}" type="sibTrans" cxnId="{240EC270-1A23-45DB-930E-7447BB3709CB}">
      <dgm:prSet/>
      <dgm:spPr/>
      <dgm:t>
        <a:bodyPr/>
        <a:lstStyle/>
        <a:p>
          <a:endParaRPr lang="en-US"/>
        </a:p>
      </dgm:t>
    </dgm:pt>
    <dgm:pt modelId="{349B4779-4712-4C4F-BF2F-48FB6AEA7A85}">
      <dgm:prSet/>
      <dgm:spPr/>
      <dgm:t>
        <a:bodyPr/>
        <a:lstStyle/>
        <a:p>
          <a:r>
            <a:rPr lang="es-CO"/>
            <a:t>La metodología a utilizar en el proyecto es una mezcla entre CRISP-DM y SCRUM.</a:t>
          </a:r>
          <a:endParaRPr lang="en-US"/>
        </a:p>
      </dgm:t>
    </dgm:pt>
    <dgm:pt modelId="{C9205B7D-A023-4543-820E-4A92F5AC995F}" type="parTrans" cxnId="{2655F2B1-BFEF-482B-ACB0-6F693937D3FA}">
      <dgm:prSet/>
      <dgm:spPr/>
      <dgm:t>
        <a:bodyPr/>
        <a:lstStyle/>
        <a:p>
          <a:endParaRPr lang="en-US"/>
        </a:p>
      </dgm:t>
    </dgm:pt>
    <dgm:pt modelId="{67BB58AA-B976-4CE6-BD45-C1F08996FD63}" type="sibTrans" cxnId="{2655F2B1-BFEF-482B-ACB0-6F693937D3FA}">
      <dgm:prSet/>
      <dgm:spPr/>
      <dgm:t>
        <a:bodyPr/>
        <a:lstStyle/>
        <a:p>
          <a:endParaRPr lang="en-US"/>
        </a:p>
      </dgm:t>
    </dgm:pt>
    <dgm:pt modelId="{BA28E1F7-1148-49CF-8C4D-3763919F6D38}">
      <dgm:prSet/>
      <dgm:spPr/>
      <dgm:t>
        <a:bodyPr/>
        <a:lstStyle/>
        <a:p>
          <a:r>
            <a:rPr lang="es-CO"/>
            <a:t>Se busca generar un sistema que permita procesar información de Scopus, WoS y artículos de la universidad.</a:t>
          </a:r>
          <a:endParaRPr lang="en-US"/>
        </a:p>
      </dgm:t>
    </dgm:pt>
    <dgm:pt modelId="{1BFE063B-5022-4D30-9EDF-27CD55D3AB35}" type="parTrans" cxnId="{A9E8C451-970E-4649-B71C-03059A324207}">
      <dgm:prSet/>
      <dgm:spPr/>
      <dgm:t>
        <a:bodyPr/>
        <a:lstStyle/>
        <a:p>
          <a:endParaRPr lang="en-US"/>
        </a:p>
      </dgm:t>
    </dgm:pt>
    <dgm:pt modelId="{412A444D-269F-42B9-8150-D3EDFC8B4736}" type="sibTrans" cxnId="{A9E8C451-970E-4649-B71C-03059A324207}">
      <dgm:prSet/>
      <dgm:spPr/>
      <dgm:t>
        <a:bodyPr/>
        <a:lstStyle/>
        <a:p>
          <a:endParaRPr lang="en-US"/>
        </a:p>
      </dgm:t>
    </dgm:pt>
    <dgm:pt modelId="{4C156FB1-4E82-401A-8E63-82D4D732F08D}" type="pres">
      <dgm:prSet presAssocID="{5156F492-54C0-478D-8166-2D7D325B615A}" presName="linear" presStyleCnt="0">
        <dgm:presLayoutVars>
          <dgm:animLvl val="lvl"/>
          <dgm:resizeHandles val="exact"/>
        </dgm:presLayoutVars>
      </dgm:prSet>
      <dgm:spPr/>
    </dgm:pt>
    <dgm:pt modelId="{62F847DE-DEDB-4EC8-B32D-398CD6659901}" type="pres">
      <dgm:prSet presAssocID="{3C15DC74-A3D3-492F-B54C-69B727D68E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381777-C81E-4ED2-B445-915B68DDC704}" type="pres">
      <dgm:prSet presAssocID="{77073219-EAAF-4B4D-924C-738AAEEEF110}" presName="spacer" presStyleCnt="0"/>
      <dgm:spPr/>
    </dgm:pt>
    <dgm:pt modelId="{C257FE98-777D-45BC-8A53-1CD70AF13CEC}" type="pres">
      <dgm:prSet presAssocID="{1904FE8E-D692-416C-B895-1FE9BE76F91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D16F541-2DAA-4C13-B625-335A14BF90E9}" type="pres">
      <dgm:prSet presAssocID="{1821994B-81A9-4F64-8EC6-27BB9245B286}" presName="spacer" presStyleCnt="0"/>
      <dgm:spPr/>
    </dgm:pt>
    <dgm:pt modelId="{847569BF-8ACB-4756-81E0-E7B0940618E3}" type="pres">
      <dgm:prSet presAssocID="{349B4779-4712-4C4F-BF2F-48FB6AEA7A8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E4AED32-C5ED-41FB-9A35-277D6BDCEF00}" type="pres">
      <dgm:prSet presAssocID="{67BB58AA-B976-4CE6-BD45-C1F08996FD63}" presName="spacer" presStyleCnt="0"/>
      <dgm:spPr/>
    </dgm:pt>
    <dgm:pt modelId="{11B14F0A-5366-470D-962B-464A52D41D93}" type="pres">
      <dgm:prSet presAssocID="{BA28E1F7-1148-49CF-8C4D-3763919F6D3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515BA04-7453-4CB5-B87F-7F098D8F8A71}" type="presOf" srcId="{3C15DC74-A3D3-492F-B54C-69B727D68EE7}" destId="{62F847DE-DEDB-4EC8-B32D-398CD6659901}" srcOrd="0" destOrd="0" presId="urn:microsoft.com/office/officeart/2005/8/layout/vList2"/>
    <dgm:cxn modelId="{4D1EBF0B-26EA-4519-B5D8-6575976C435D}" type="presOf" srcId="{1904FE8E-D692-416C-B895-1FE9BE76F91A}" destId="{C257FE98-777D-45BC-8A53-1CD70AF13CEC}" srcOrd="0" destOrd="0" presId="urn:microsoft.com/office/officeart/2005/8/layout/vList2"/>
    <dgm:cxn modelId="{240EC270-1A23-45DB-930E-7447BB3709CB}" srcId="{5156F492-54C0-478D-8166-2D7D325B615A}" destId="{1904FE8E-D692-416C-B895-1FE9BE76F91A}" srcOrd="1" destOrd="0" parTransId="{43CF9F9F-D0D1-450F-B072-3DA1EF487055}" sibTransId="{1821994B-81A9-4F64-8EC6-27BB9245B286}"/>
    <dgm:cxn modelId="{A9E8C451-970E-4649-B71C-03059A324207}" srcId="{5156F492-54C0-478D-8166-2D7D325B615A}" destId="{BA28E1F7-1148-49CF-8C4D-3763919F6D38}" srcOrd="3" destOrd="0" parTransId="{1BFE063B-5022-4D30-9EDF-27CD55D3AB35}" sibTransId="{412A444D-269F-42B9-8150-D3EDFC8B4736}"/>
    <dgm:cxn modelId="{F995BE55-67CA-48AA-AD9D-6503828C8870}" type="presOf" srcId="{349B4779-4712-4C4F-BF2F-48FB6AEA7A85}" destId="{847569BF-8ACB-4756-81E0-E7B0940618E3}" srcOrd="0" destOrd="0" presId="urn:microsoft.com/office/officeart/2005/8/layout/vList2"/>
    <dgm:cxn modelId="{99CD88AD-F434-4399-B5A5-AD96BA791370}" type="presOf" srcId="{5156F492-54C0-478D-8166-2D7D325B615A}" destId="{4C156FB1-4E82-401A-8E63-82D4D732F08D}" srcOrd="0" destOrd="0" presId="urn:microsoft.com/office/officeart/2005/8/layout/vList2"/>
    <dgm:cxn modelId="{2655F2B1-BFEF-482B-ACB0-6F693937D3FA}" srcId="{5156F492-54C0-478D-8166-2D7D325B615A}" destId="{349B4779-4712-4C4F-BF2F-48FB6AEA7A85}" srcOrd="2" destOrd="0" parTransId="{C9205B7D-A023-4543-820E-4A92F5AC995F}" sibTransId="{67BB58AA-B976-4CE6-BD45-C1F08996FD63}"/>
    <dgm:cxn modelId="{5585C6B6-C6BB-4F43-AA60-2609DF6BCF5A}" srcId="{5156F492-54C0-478D-8166-2D7D325B615A}" destId="{3C15DC74-A3D3-492F-B54C-69B727D68EE7}" srcOrd="0" destOrd="0" parTransId="{A77B994A-6740-45AC-B2AC-27E75E355813}" sibTransId="{77073219-EAAF-4B4D-924C-738AAEEEF110}"/>
    <dgm:cxn modelId="{D3A5A5CC-51AC-4A15-BAA8-9BE6D6CBBC53}" type="presOf" srcId="{BA28E1F7-1148-49CF-8C4D-3763919F6D38}" destId="{11B14F0A-5366-470D-962B-464A52D41D93}" srcOrd="0" destOrd="0" presId="urn:microsoft.com/office/officeart/2005/8/layout/vList2"/>
    <dgm:cxn modelId="{14969D6A-91B4-46AB-A182-E47F1E8BDF3D}" type="presParOf" srcId="{4C156FB1-4E82-401A-8E63-82D4D732F08D}" destId="{62F847DE-DEDB-4EC8-B32D-398CD6659901}" srcOrd="0" destOrd="0" presId="urn:microsoft.com/office/officeart/2005/8/layout/vList2"/>
    <dgm:cxn modelId="{4FA9069E-1B76-4F45-9E65-D3A764B41A7F}" type="presParOf" srcId="{4C156FB1-4E82-401A-8E63-82D4D732F08D}" destId="{13381777-C81E-4ED2-B445-915B68DDC704}" srcOrd="1" destOrd="0" presId="urn:microsoft.com/office/officeart/2005/8/layout/vList2"/>
    <dgm:cxn modelId="{81C0F89B-4E71-4B6D-9844-F85CA0702348}" type="presParOf" srcId="{4C156FB1-4E82-401A-8E63-82D4D732F08D}" destId="{C257FE98-777D-45BC-8A53-1CD70AF13CEC}" srcOrd="2" destOrd="0" presId="urn:microsoft.com/office/officeart/2005/8/layout/vList2"/>
    <dgm:cxn modelId="{724E9FA0-6FAE-4DB2-AB5D-35963E530E0F}" type="presParOf" srcId="{4C156FB1-4E82-401A-8E63-82D4D732F08D}" destId="{0D16F541-2DAA-4C13-B625-335A14BF90E9}" srcOrd="3" destOrd="0" presId="urn:microsoft.com/office/officeart/2005/8/layout/vList2"/>
    <dgm:cxn modelId="{7856CC2C-EA5F-4465-9B5A-4932A966E24E}" type="presParOf" srcId="{4C156FB1-4E82-401A-8E63-82D4D732F08D}" destId="{847569BF-8ACB-4756-81E0-E7B0940618E3}" srcOrd="4" destOrd="0" presId="urn:microsoft.com/office/officeart/2005/8/layout/vList2"/>
    <dgm:cxn modelId="{CD539045-D812-41FB-97DB-713C2CEFB7FE}" type="presParOf" srcId="{4C156FB1-4E82-401A-8E63-82D4D732F08D}" destId="{6E4AED32-C5ED-41FB-9A35-277D6BDCEF00}" srcOrd="5" destOrd="0" presId="urn:microsoft.com/office/officeart/2005/8/layout/vList2"/>
    <dgm:cxn modelId="{BC28D7D4-D8D5-4149-AFB7-84721E9376C8}" type="presParOf" srcId="{4C156FB1-4E82-401A-8E63-82D4D732F08D}" destId="{11B14F0A-5366-470D-962B-464A52D41D9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F847DE-DEDB-4EC8-B32D-398CD6659901}">
      <dsp:nvSpPr>
        <dsp:cNvPr id="0" name=""/>
        <dsp:cNvSpPr/>
      </dsp:nvSpPr>
      <dsp:spPr>
        <a:xfrm>
          <a:off x="0" y="450464"/>
          <a:ext cx="5291663" cy="676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La universidad no cuenta con un sistema que facilite la consulta del estado de investigación actual.</a:t>
          </a:r>
          <a:endParaRPr lang="en-US" sz="1700" kern="1200"/>
        </a:p>
      </dsp:txBody>
      <dsp:txXfrm>
        <a:off x="33012" y="483476"/>
        <a:ext cx="5225639" cy="610236"/>
      </dsp:txXfrm>
    </dsp:sp>
    <dsp:sp modelId="{C257FE98-777D-45BC-8A53-1CD70AF13CEC}">
      <dsp:nvSpPr>
        <dsp:cNvPr id="0" name=""/>
        <dsp:cNvSpPr/>
      </dsp:nvSpPr>
      <dsp:spPr>
        <a:xfrm>
          <a:off x="0" y="1175684"/>
          <a:ext cx="5291663" cy="6762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Siguen existiendo procesos manuales.</a:t>
          </a:r>
          <a:endParaRPr lang="en-US" sz="1700" kern="1200"/>
        </a:p>
      </dsp:txBody>
      <dsp:txXfrm>
        <a:off x="33012" y="1208696"/>
        <a:ext cx="5225639" cy="610236"/>
      </dsp:txXfrm>
    </dsp:sp>
    <dsp:sp modelId="{847569BF-8ACB-4756-81E0-E7B0940618E3}">
      <dsp:nvSpPr>
        <dsp:cNvPr id="0" name=""/>
        <dsp:cNvSpPr/>
      </dsp:nvSpPr>
      <dsp:spPr>
        <a:xfrm>
          <a:off x="0" y="1900904"/>
          <a:ext cx="5291663" cy="6762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La metodología a utilizar en el proyecto es una mezcla entre CRISP-DM y SCRUM.</a:t>
          </a:r>
          <a:endParaRPr lang="en-US" sz="1700" kern="1200"/>
        </a:p>
      </dsp:txBody>
      <dsp:txXfrm>
        <a:off x="33012" y="1933916"/>
        <a:ext cx="5225639" cy="610236"/>
      </dsp:txXfrm>
    </dsp:sp>
    <dsp:sp modelId="{11B14F0A-5366-470D-962B-464A52D41D93}">
      <dsp:nvSpPr>
        <dsp:cNvPr id="0" name=""/>
        <dsp:cNvSpPr/>
      </dsp:nvSpPr>
      <dsp:spPr>
        <a:xfrm>
          <a:off x="0" y="2626124"/>
          <a:ext cx="5291663" cy="6762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700" kern="1200"/>
            <a:t>Se busca generar un sistema que permita procesar información de Scopus, WoS y artículos de la universidad.</a:t>
          </a:r>
          <a:endParaRPr lang="en-US" sz="1700" kern="1200"/>
        </a:p>
      </dsp:txBody>
      <dsp:txXfrm>
        <a:off x="33012" y="2659136"/>
        <a:ext cx="5225639" cy="610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B3687-1154-E5AF-B5B3-2539DCD5A6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06613AD-E350-E225-95FC-F16EC434E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B2271C-70A9-11E3-2DB4-31BD9EA8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BCC7B0-DDD8-A541-8335-84100581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4D03DE-EB04-E3B0-FB71-4A1727B8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34838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86C66E-44A6-CF57-CC32-2ED9F4A0E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D2AD28-7E19-CDA9-DC44-A33C6AC78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D56792-9DD5-AD65-DA19-FFF5A6F0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2B2209-56E0-8020-0495-053CDA49B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3E4B60-5F25-A73A-3633-65DABC5C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96344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C862231-F2FC-A6EA-CB16-3491E5FCC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9B60BB-6158-B90B-84BC-22F99B876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F4F2FD-1B91-F0DC-C6EC-9BDFB3C7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0DB61E-893D-DD5C-7DC3-BD4D9D1E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13BA66-3905-CB7A-CF3D-4E892A96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3873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5B7BA-9B63-7A35-41B9-99A2CD2A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8C6EB8-952C-145C-9CD0-BCBAA8E9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DE6C7B-06A9-0100-89EF-F113532D0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7A8BC4-72F0-CF10-4BF0-12A0C18E9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FDF56A-E556-CE21-2C79-AB1C1437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3771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0D487-4D90-D7FB-40EE-3AE82FECA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2A1D17-7BAF-3EC8-125F-823CABC98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DCAC0C-6930-E0D1-E9B7-743BB21A1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1508E3-A246-D7F8-3B67-54D9AAD4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06F613-C1C8-6940-36DD-FA33AFA9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25890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5DF1D-9672-A384-1E46-068EF4D3A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F132DE-B0CB-3358-BA41-A139F8CB1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AC8891-02B2-1D86-307C-9C2908865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3BF2F1-6E42-5BDF-A7A4-898E44C1F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D8743-A5DC-0C8F-6A5D-4294F0E91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D0C8FF2-04ED-5C4F-55A5-3470AD594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81505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BE424-B676-991E-E5AE-07DDDF607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08765C-8107-4FFB-7439-B92149270B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B9366C-E224-7429-AFC7-FFB4E50FF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904290A-D71B-0263-19F2-1FF7FDFFB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403A173-5796-92BF-EF70-FEBDA05F9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D3BBF8-B224-FD8A-F3BB-42357747D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3F205A8-8CC8-5B94-09BA-421716E25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696384C-F202-16C0-0138-7B5464FDF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19910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B8BBF-9643-CE69-6884-E0372490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9870CD-EC5A-F67D-9673-E85139BF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4D69CB6-CC1B-AFE0-349D-21F3E5B9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9503D26-1C0D-D281-8F6B-CEAEBF486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7430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4C97D0A-F500-2C13-AB7B-1B831D12A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467110-0A0E-5E49-894D-2B4CC85C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3367F5D-3957-1546-CB99-A64A49DF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4778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315AB-4B33-8072-673A-7F4904699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B5FAB-67C7-9785-6A6D-9BB1B2B7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77DC55-E6A6-DACE-5F04-8A1F44F70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DF9855-8632-D6F7-D184-BE90E9C5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82EC01-8995-3DE8-0F81-CAB1033F6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CE527C-E904-2B22-7F6A-868464BF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8597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E4F74-F3BE-CD97-4AC1-2DC378F7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6F1AB56-FC78-6D5E-25B9-ED03A396F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A33F4CA-23A8-A892-D438-E9F85D637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8B90A49-9E7B-B0BD-03DF-0D215B03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4E2E5B-E918-9A74-FF82-18D38AADD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B7CE56-8239-99BD-AF09-1D485E63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4111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B8548E7-24BA-EB90-E2B5-20F0870DF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B5DB33-2ED5-B637-A560-8E7C1F9BE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9A6B2D-AE62-26D8-3AC4-86465650A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5/28/2023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43FD9C-1159-E17E-D92E-1147E11D0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26C208-0F98-2257-125F-A96E078AF6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76513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softx.2019.100263" TargetMode="External"/><Relationship Id="rId3" Type="http://schemas.openxmlformats.org/officeDocument/2006/relationships/hyperlink" Target="https://www.javeriana.edu.co/investigacion-creacion" TargetMode="External"/><Relationship Id="rId7" Type="http://schemas.openxmlformats.org/officeDocument/2006/relationships/hyperlink" Target="https://doi.org/10.1007/s11192-022-04490-8" TargetMode="External"/><Relationship Id="rId2" Type="http://schemas.openxmlformats.org/officeDocument/2006/relationships/hyperlink" Target="https://www.javeriana.edu.co/vicerrectoria-de-investigac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10.0.3.248/j.jnca.2019.01.029" TargetMode="External"/><Relationship Id="rId5" Type="http://schemas.openxmlformats.org/officeDocument/2006/relationships/hyperlink" Target="https://10.0.13.62/app12020915" TargetMode="External"/><Relationship Id="rId10" Type="http://schemas.openxmlformats.org/officeDocument/2006/relationships/hyperlink" Target="https://10.0.13.61/fphy.2021.768006" TargetMode="External"/><Relationship Id="rId4" Type="http://schemas.openxmlformats.org/officeDocument/2006/relationships/hyperlink" Target="https://10.0.3.248/j.procir.2021.11.107" TargetMode="External"/><Relationship Id="rId9" Type="http://schemas.openxmlformats.org/officeDocument/2006/relationships/hyperlink" Target="https://doi.org/10.1016/j.cities.2022.10381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50D7-24A8-49FA-A959-E247A4E35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1900573"/>
          </a:xfrm>
        </p:spPr>
        <p:txBody>
          <a:bodyPr anchor="ctr">
            <a:normAutofit/>
          </a:bodyPr>
          <a:lstStyle/>
          <a:p>
            <a:pPr algn="l"/>
            <a:r>
              <a:rPr lang="es-MX" sz="4000" b="0" i="0">
                <a:effectLst/>
                <a:latin typeface="-apple-system"/>
              </a:rPr>
              <a:t>Análisis de las redes sociales académicas de la PUJ</a:t>
            </a:r>
            <a:endParaRPr lang="es-MX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2436C3-4762-4542-9B41-D8B4CC95F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3012622"/>
            <a:ext cx="5068121" cy="2814972"/>
          </a:xfrm>
        </p:spPr>
        <p:txBody>
          <a:bodyPr>
            <a:normAutofit/>
          </a:bodyPr>
          <a:lstStyle/>
          <a:p>
            <a:pPr algn="l">
              <a:lnSpc>
                <a:spcPct val="95000"/>
              </a:lnSpc>
            </a:pPr>
            <a:r>
              <a:rPr lang="es-MX" sz="1000" b="1"/>
              <a:t>Integrantes:</a:t>
            </a:r>
          </a:p>
          <a:p>
            <a:pPr marL="342900" indent="-342900" algn="l">
              <a:lnSpc>
                <a:spcPct val="95000"/>
              </a:lnSpc>
              <a:buFontTx/>
              <a:buChar char="-"/>
            </a:pPr>
            <a:r>
              <a:rPr lang="es-MX" sz="1000"/>
              <a:t>Frank Sebastián Franco Hernández (Estudiante Maestría en Ingeniería de Sistemas y Computación)</a:t>
            </a:r>
          </a:p>
          <a:p>
            <a:pPr marL="342900" indent="-342900" algn="l">
              <a:lnSpc>
                <a:spcPct val="95000"/>
              </a:lnSpc>
              <a:buFontTx/>
              <a:buChar char="-"/>
            </a:pPr>
            <a:r>
              <a:rPr lang="es-MX" sz="1000"/>
              <a:t>Miguel Ángel Gutiérrez Ibagué (Estudiante Maestría en Ingeniería de Sistemas y Computación)</a:t>
            </a:r>
          </a:p>
          <a:p>
            <a:pPr marL="342900" indent="-342900" algn="l">
              <a:lnSpc>
                <a:spcPct val="95000"/>
              </a:lnSpc>
              <a:buFontTx/>
              <a:buChar char="-"/>
            </a:pPr>
            <a:r>
              <a:rPr lang="es-MX" sz="1000"/>
              <a:t>Diana Marcela Herrán Giraldo (Estudiante Maestría en Ingeniería de Sistemas y Computación)</a:t>
            </a:r>
          </a:p>
          <a:p>
            <a:pPr marL="342900" indent="-342900" algn="l">
              <a:lnSpc>
                <a:spcPct val="95000"/>
              </a:lnSpc>
              <a:buFontTx/>
              <a:buChar char="-"/>
            </a:pPr>
            <a:r>
              <a:rPr lang="es-MX" sz="1000"/>
              <a:t>Luis Javier López González (Estudiante Maestría en Ingeniería de Sistemas y Computación)</a:t>
            </a:r>
          </a:p>
          <a:p>
            <a:pPr algn="l">
              <a:lnSpc>
                <a:spcPct val="95000"/>
              </a:lnSpc>
            </a:pPr>
            <a:endParaRPr lang="es-MX" sz="1000"/>
          </a:p>
          <a:p>
            <a:pPr algn="l">
              <a:lnSpc>
                <a:spcPct val="95000"/>
              </a:lnSpc>
            </a:pPr>
            <a:r>
              <a:rPr lang="es-MX" sz="1000" b="1"/>
              <a:t>Directora del Trabajo de Grado:</a:t>
            </a:r>
            <a:r>
              <a:rPr lang="es-MX" sz="1000"/>
              <a:t> </a:t>
            </a:r>
          </a:p>
          <a:p>
            <a:pPr algn="l">
              <a:lnSpc>
                <a:spcPct val="95000"/>
              </a:lnSpc>
            </a:pPr>
            <a:r>
              <a:rPr lang="es-MX" sz="1000"/>
              <a:t>Alexandra Pomares Quimbaya</a:t>
            </a:r>
            <a:endParaRPr lang="es-MX" sz="1000" dirty="0"/>
          </a:p>
        </p:txBody>
      </p:sp>
      <p:pic>
        <p:nvPicPr>
          <p:cNvPr id="6" name="Picture 3" descr="Gráficas financieras en una pantalla oscura">
            <a:extLst>
              <a:ext uri="{FF2B5EF4-FFF2-40B4-BE49-F238E27FC236}">
                <a16:creationId xmlns:a16="http://schemas.microsoft.com/office/drawing/2014/main" id="{136F5F7A-B37F-F9E9-D3C9-A007C2F147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69" r="28277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77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13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81" y="1825625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Resultados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dirty="0" err="1">
                <a:solidFill>
                  <a:srgbClr val="FFFFFF"/>
                </a:solidFill>
              </a:rPr>
              <a:t>Obtenidos</a:t>
            </a:r>
            <a:br>
              <a:rPr lang="en-US" sz="2600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SNAPUJ</a:t>
            </a:r>
            <a:br>
              <a:rPr lang="en-US" sz="1800" b="1" dirty="0">
                <a:solidFill>
                  <a:srgbClr val="FFFFFF"/>
                </a:solidFill>
              </a:rPr>
            </a:br>
            <a:r>
              <a:rPr lang="en-US" sz="1800" b="1" dirty="0">
                <a:solidFill>
                  <a:srgbClr val="FFFFFF"/>
                </a:solidFill>
              </a:rPr>
              <a:t>(</a:t>
            </a:r>
            <a:r>
              <a:rPr lang="en-US" sz="1800" b="1" dirty="0" err="1">
                <a:solidFill>
                  <a:srgbClr val="FFFFFF"/>
                </a:solidFill>
              </a:rPr>
              <a:t>Funcionalidades</a:t>
            </a:r>
            <a:r>
              <a:rPr lang="en-US" sz="1800" b="1" dirty="0">
                <a:solidFill>
                  <a:srgbClr val="FFFFFF"/>
                </a:solidFill>
              </a:rPr>
              <a:t>)</a:t>
            </a:r>
            <a:endParaRPr lang="en-US" sz="2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6AC1C5B-0AC2-38EC-1A9A-D00EDF45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622" y="803159"/>
            <a:ext cx="7746622" cy="424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0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 err="1">
                <a:effectLst/>
              </a:rPr>
              <a:t>Análisis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exploratorio</a:t>
            </a:r>
            <a:r>
              <a:rPr lang="en-US" sz="4800" dirty="0">
                <a:effectLst/>
              </a:rPr>
              <a:t> de </a:t>
            </a:r>
            <a:r>
              <a:rPr lang="en-US" sz="4800" dirty="0" err="1">
                <a:effectLst/>
              </a:rPr>
              <a:t>los</a:t>
            </a:r>
            <a:r>
              <a:rPr lang="en-US" sz="4800" dirty="0">
                <a:effectLst/>
              </a:rPr>
              <a:t> </a:t>
            </a:r>
            <a:r>
              <a:rPr lang="en-US" sz="4800" dirty="0" err="1">
                <a:effectLst/>
              </a:rPr>
              <a:t>datos</a:t>
            </a:r>
            <a:endParaRPr lang="en-US" sz="4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9741386F-4E2A-4BD4-487C-EE047CD48D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30"/>
          <a:stretch/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619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DA60C47-9F76-46D7-9D57-E0C7BA4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596" y="679730"/>
            <a:ext cx="4475848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Análisis</a:t>
            </a:r>
            <a:r>
              <a:rPr lang="en-US" sz="4800" dirty="0"/>
              <a:t> </a:t>
            </a:r>
            <a:r>
              <a:rPr lang="en-US" sz="4800" dirty="0" err="1"/>
              <a:t>Exploratorio</a:t>
            </a:r>
            <a:r>
              <a:rPr lang="en-US" sz="4800" dirty="0"/>
              <a:t> de </a:t>
            </a:r>
            <a:r>
              <a:rPr lang="en-US" sz="4800" dirty="0" err="1"/>
              <a:t>Datos</a:t>
            </a:r>
            <a:r>
              <a:rPr lang="en-US" sz="4800" dirty="0"/>
              <a:t> del API de </a:t>
            </a:r>
            <a:r>
              <a:rPr lang="en-US" sz="4800" dirty="0" err="1"/>
              <a:t>WoS</a:t>
            </a:r>
            <a:endParaRPr lang="en-US" sz="48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5538" y="385757"/>
            <a:ext cx="1715478" cy="64465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2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413" y="269325"/>
            <a:ext cx="5591744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79896625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189E90E-26D3-46DF-1911-EE9AAA9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587" y="555951"/>
            <a:ext cx="5127395" cy="2563697"/>
          </a:xfrm>
          <a:prstGeom prst="rect">
            <a:avLst/>
          </a:prstGeom>
        </p:spPr>
      </p:pic>
      <p:pic>
        <p:nvPicPr>
          <p:cNvPr id="8" name="Imagen 1108892654" descr="Tabla&#10;&#10;Descripción generada automáticamente">
            <a:extLst>
              <a:ext uri="{FF2B5EF4-FFF2-40B4-BE49-F238E27FC236}">
                <a16:creationId xmlns:a16="http://schemas.microsoft.com/office/drawing/2014/main" id="{95E13657-3EBF-377E-3BBC-AAAF27AB3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605" y="3875856"/>
            <a:ext cx="5127395" cy="1948409"/>
          </a:xfrm>
          <a:prstGeom prst="rect">
            <a:avLst/>
          </a:prstGeom>
        </p:spPr>
      </p:pic>
      <p:sp>
        <p:nvSpPr>
          <p:cNvPr id="61" name="Rectangle 31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0543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02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42">
            <a:extLst>
              <a:ext uri="{FF2B5EF4-FFF2-40B4-BE49-F238E27FC236}">
                <a16:creationId xmlns:a16="http://schemas.microsoft.com/office/drawing/2014/main" id="{521C4EA8-6B83-4338-913D-D75D3C4F3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97" y="679730"/>
            <a:ext cx="3411543" cy="3867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Redes de </a:t>
            </a:r>
            <a:r>
              <a:rPr lang="en-US" dirty="0" err="1"/>
              <a:t>Investigadores</a:t>
            </a:r>
            <a:endParaRPr lang="en-US" dirty="0"/>
          </a:p>
        </p:txBody>
      </p:sp>
      <p:grpSp>
        <p:nvGrpSpPr>
          <p:cNvPr id="52" name="Group 4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4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4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1084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2D029AA5-6947-1316-5A79-387CAD83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19" y="972235"/>
            <a:ext cx="2225023" cy="4299561"/>
          </a:xfrm>
          <a:prstGeom prst="rect">
            <a:avLst/>
          </a:prstGeom>
        </p:spPr>
      </p:pic>
      <p:pic>
        <p:nvPicPr>
          <p:cNvPr id="3" name="Picture 2" descr="Diagrama&#10;&#10;Descripción generada automáticamente">
            <a:extLst>
              <a:ext uri="{FF2B5EF4-FFF2-40B4-BE49-F238E27FC236}">
                <a16:creationId xmlns:a16="http://schemas.microsoft.com/office/drawing/2014/main" id="{2FFA6195-E28A-83EE-863F-094679463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84"/>
          <a:stretch/>
        </p:blipFill>
        <p:spPr>
          <a:xfrm>
            <a:off x="7282732" y="1699743"/>
            <a:ext cx="3886025" cy="34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1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24">
            <a:extLst>
              <a:ext uri="{FF2B5EF4-FFF2-40B4-BE49-F238E27FC236}">
                <a16:creationId xmlns:a16="http://schemas.microsoft.com/office/drawing/2014/main" id="{2111B97A-2FB0-4625-8C2E-CDCB1AF68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26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28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6" name="Rectangle 130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359" y="4687316"/>
            <a:ext cx="10071536" cy="92975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800" dirty="0" err="1"/>
              <a:t>Detección</a:t>
            </a:r>
            <a:r>
              <a:rPr lang="en-US" sz="4800" dirty="0"/>
              <a:t> de </a:t>
            </a:r>
            <a:r>
              <a:rPr lang="en-US" sz="4800" dirty="0" err="1"/>
              <a:t>comunidades</a:t>
            </a:r>
            <a:r>
              <a:rPr lang="en-US" sz="4800" dirty="0"/>
              <a:t> entre </a:t>
            </a:r>
            <a:r>
              <a:rPr lang="en-US" sz="4800" dirty="0" err="1"/>
              <a:t>artículos</a:t>
            </a:r>
            <a:endParaRPr lang="en-US" sz="4800" dirty="0"/>
          </a:p>
        </p:txBody>
      </p:sp>
      <p:pic>
        <p:nvPicPr>
          <p:cNvPr id="6" name="Picture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FB7A49B-895C-9397-6C5A-DE82542B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41" y="772621"/>
            <a:ext cx="3108776" cy="3360840"/>
          </a:xfrm>
          <a:prstGeom prst="rect">
            <a:avLst/>
          </a:prstGeom>
        </p:spPr>
      </p:pic>
      <p:pic>
        <p:nvPicPr>
          <p:cNvPr id="3" name="Picture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AEFB599-E3E0-6974-6B58-3E7BC595D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" b="9048"/>
          <a:stretch/>
        </p:blipFill>
        <p:spPr>
          <a:xfrm>
            <a:off x="3870120" y="1093874"/>
            <a:ext cx="3959337" cy="2691953"/>
          </a:xfrm>
          <a:prstGeom prst="rect">
            <a:avLst/>
          </a:prstGeom>
        </p:spPr>
      </p:pic>
      <p:pic>
        <p:nvPicPr>
          <p:cNvPr id="5" name="Picture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BF64110F-8A2F-E6C3-AC55-D13032F6E4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5"/>
          <a:stretch/>
        </p:blipFill>
        <p:spPr>
          <a:xfrm>
            <a:off x="7732386" y="1197273"/>
            <a:ext cx="3748773" cy="254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9" name="Rectangle 140">
            <a:extLst>
              <a:ext uri="{FF2B5EF4-FFF2-40B4-BE49-F238E27FC236}">
                <a16:creationId xmlns:a16="http://schemas.microsoft.com/office/drawing/2014/main" id="{42D91A80-424C-43FF-B36B-58B851DC5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Análisis</a:t>
            </a:r>
            <a:r>
              <a:rPr lang="en-US" sz="4800" dirty="0"/>
              <a:t> de palabras claves</a:t>
            </a:r>
          </a:p>
        </p:txBody>
      </p:sp>
      <p:sp>
        <p:nvSpPr>
          <p:cNvPr id="150" name="Rectangle 14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o, Chat o mensaje de texto&#10;&#10;Descripción generada automáticamente">
            <a:extLst>
              <a:ext uri="{FF2B5EF4-FFF2-40B4-BE49-F238E27FC236}">
                <a16:creationId xmlns:a16="http://schemas.microsoft.com/office/drawing/2014/main" id="{BE366BB1-3CA5-2B44-8CD1-64C93E7F9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30" y="883463"/>
            <a:ext cx="3445383" cy="2523744"/>
          </a:xfrm>
          <a:prstGeom prst="rect">
            <a:avLst/>
          </a:prstGeom>
        </p:spPr>
      </p:pic>
      <p:pic>
        <p:nvPicPr>
          <p:cNvPr id="7" name="Picture 6" descr="Texto&#10;&#10;Descripción generada automáticamente">
            <a:extLst>
              <a:ext uri="{FF2B5EF4-FFF2-40B4-BE49-F238E27FC236}">
                <a16:creationId xmlns:a16="http://schemas.microsoft.com/office/drawing/2014/main" id="{CA6BB4DE-7938-2E8A-FD2F-7A1CD34AC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454" y="1108405"/>
            <a:ext cx="3703320" cy="2073859"/>
          </a:xfrm>
          <a:prstGeom prst="rect">
            <a:avLst/>
          </a:prstGeom>
        </p:spPr>
      </p:pic>
      <p:pic>
        <p:nvPicPr>
          <p:cNvPr id="8" name="Picture 7" descr="Texto&#10;&#10;Descripción generada automáticamente">
            <a:extLst>
              <a:ext uri="{FF2B5EF4-FFF2-40B4-BE49-F238E27FC236}">
                <a16:creationId xmlns:a16="http://schemas.microsoft.com/office/drawing/2014/main" id="{EB0B1707-676C-41A5-EE1E-44731D9F8C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36" y="3800119"/>
            <a:ext cx="3703320" cy="2036825"/>
          </a:xfrm>
          <a:prstGeom prst="rect">
            <a:avLst/>
          </a:prstGeom>
        </p:spPr>
      </p:pic>
      <p:pic>
        <p:nvPicPr>
          <p:cNvPr id="9" name="Picture 8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B6AD8AA-FEBA-C3F2-9A13-C60306277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454" y="3938994"/>
            <a:ext cx="3703320" cy="1759077"/>
          </a:xfrm>
          <a:prstGeom prst="rect">
            <a:avLst/>
          </a:prstGeom>
        </p:spPr>
      </p:pic>
      <p:sp>
        <p:nvSpPr>
          <p:cNvPr id="152" name="Rectangle 14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2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ODS vs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artículos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publicados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1FCB9F3-AA7D-5AD1-148A-1D896722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492" y="2270632"/>
            <a:ext cx="5536001" cy="2242080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08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346163D3-B666-4446-84C6-9902EB936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Visualización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Índice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H de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citaciones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2062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9B8B7DC-F168-AC77-49F6-EE96B9132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5"/>
          <a:stretch/>
        </p:blipFill>
        <p:spPr bwMode="auto">
          <a:xfrm>
            <a:off x="942597" y="661437"/>
            <a:ext cx="5608830" cy="542206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2510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Top de </a:t>
            </a:r>
            <a:r>
              <a:rPr lang="en-US" sz="4800" dirty="0" err="1"/>
              <a:t>autores</a:t>
            </a:r>
            <a:r>
              <a:rPr lang="en-US" sz="4800" dirty="0"/>
              <a:t> con </a:t>
            </a:r>
            <a:r>
              <a:rPr lang="en-US" sz="4800" dirty="0" err="1"/>
              <a:t>más</a:t>
            </a:r>
            <a:r>
              <a:rPr lang="en-US" sz="4800" dirty="0"/>
              <a:t> </a:t>
            </a:r>
            <a:r>
              <a:rPr lang="en-US" sz="4800" dirty="0" err="1"/>
              <a:t>publicaciones</a:t>
            </a:r>
            <a:endParaRPr lang="en-US" sz="4800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A64FE28-0F62-C70A-081C-81EB014FF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" b="1"/>
          <a:stretch/>
        </p:blipFill>
        <p:spPr>
          <a:xfrm>
            <a:off x="5640572" y="557360"/>
            <a:ext cx="560883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5507" y="2023110"/>
            <a:ext cx="3101446" cy="3122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Visualización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geográfica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4B248-D6B0-0FFE-B554-9BE7AA3B3B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381704"/>
            <a:ext cx="7608304" cy="4165547"/>
          </a:xfrm>
          <a:prstGeom prst="rect">
            <a:avLst/>
          </a:prstGeom>
          <a:noFill/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4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ACE986-F1F5-0B34-7191-D03E23C5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s-CO" sz="2800"/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AB93C-9377-CD0E-BB75-34AB0577F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>
              <a:buFontTx/>
              <a:buChar char="-"/>
            </a:pPr>
            <a:r>
              <a:rPr lang="es-CO" sz="1700" dirty="0"/>
              <a:t>Contexto</a:t>
            </a:r>
          </a:p>
          <a:p>
            <a:pPr>
              <a:buFontTx/>
              <a:buChar char="-"/>
            </a:pPr>
            <a:r>
              <a:rPr lang="es-CO" sz="1700" dirty="0">
                <a:cs typeface="Calibri"/>
              </a:rPr>
              <a:t>Objetivos</a:t>
            </a:r>
            <a:endParaRPr lang="es-CO" sz="1700" dirty="0"/>
          </a:p>
          <a:p>
            <a:pPr>
              <a:buFontTx/>
              <a:buChar char="-"/>
            </a:pPr>
            <a:r>
              <a:rPr lang="es-CO" sz="1700" dirty="0"/>
              <a:t>Trabajos relacionados</a:t>
            </a:r>
          </a:p>
          <a:p>
            <a:pPr>
              <a:buFontTx/>
              <a:buChar char="-"/>
            </a:pPr>
            <a:r>
              <a:rPr lang="es-CO" sz="1700" dirty="0"/>
              <a:t>Método propuesto</a:t>
            </a:r>
          </a:p>
          <a:p>
            <a:pPr>
              <a:buFontTx/>
              <a:buChar char="-"/>
            </a:pPr>
            <a:r>
              <a:rPr lang="es-CO" sz="1700" dirty="0"/>
              <a:t>Resultados esperados</a:t>
            </a:r>
          </a:p>
          <a:p>
            <a:pPr>
              <a:buFontTx/>
              <a:buChar char="-"/>
            </a:pPr>
            <a:r>
              <a:rPr lang="es-CO" sz="1700" dirty="0"/>
              <a:t>Resumen</a:t>
            </a:r>
          </a:p>
          <a:p>
            <a:pPr>
              <a:buFontTx/>
              <a:buChar char="-"/>
            </a:pPr>
            <a:r>
              <a:rPr lang="es-CO" sz="1700" dirty="0"/>
              <a:t>Trabajo futuro</a:t>
            </a:r>
          </a:p>
          <a:p>
            <a:pPr>
              <a:buFontTx/>
              <a:buChar char="-"/>
            </a:pPr>
            <a:r>
              <a:rPr lang="es-CO" sz="1700" dirty="0"/>
              <a:t>Referencias</a:t>
            </a:r>
          </a:p>
        </p:txBody>
      </p:sp>
      <p:pic>
        <p:nvPicPr>
          <p:cNvPr id="5" name="Picture 4" descr="Escritorio iluminado por el sol">
            <a:extLst>
              <a:ext uri="{FF2B5EF4-FFF2-40B4-BE49-F238E27FC236}">
                <a16:creationId xmlns:a16="http://schemas.microsoft.com/office/drawing/2014/main" id="{69AE01D8-C59B-0E02-A2AF-7603479DD8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1" r="21075" b="-1"/>
          <a:stretch/>
        </p:blipFill>
        <p:spPr>
          <a:xfrm>
            <a:off x="5750096" y="841248"/>
            <a:ext cx="5224183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D55CA618-78A6-47F6-B865-E9315164F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Rectangle 180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3" name="Rectangle 182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32" y="3941205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Red de </a:t>
            </a:r>
            <a:r>
              <a:rPr lang="en-US" sz="4800" dirty="0" err="1"/>
              <a:t>afiliaciones</a:t>
            </a:r>
            <a:r>
              <a:rPr lang="en-US" sz="4800" dirty="0"/>
              <a:t> de la PUJ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C4B8F-2E9E-D5DB-B746-D61A76B75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13" y="671201"/>
            <a:ext cx="4239197" cy="299923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F86CC5-7A9F-502E-4B34-AC7AE229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701" y="671201"/>
            <a:ext cx="3549387" cy="2999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9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8" name="Rectangle 19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26BAFA-C704-9D47-8100-6478563C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VALIDACIÓN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373ADCFC-4035-AF28-DF99-39A1FFE095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172439"/>
              </p:ext>
            </p:extLst>
          </p:nvPr>
        </p:nvGraphicFramePr>
        <p:xfrm>
          <a:off x="644056" y="2441916"/>
          <a:ext cx="10927830" cy="35341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3895">
                  <a:extLst>
                    <a:ext uri="{9D8B030D-6E8A-4147-A177-3AD203B41FA5}">
                      <a16:colId xmlns:a16="http://schemas.microsoft.com/office/drawing/2014/main" val="2636022807"/>
                    </a:ext>
                  </a:extLst>
                </a:gridCol>
                <a:gridCol w="9323935">
                  <a:extLst>
                    <a:ext uri="{9D8B030D-6E8A-4147-A177-3AD203B41FA5}">
                      <a16:colId xmlns:a16="http://schemas.microsoft.com/office/drawing/2014/main" val="1814045160"/>
                    </a:ext>
                  </a:extLst>
                </a:gridCol>
              </a:tblGrid>
              <a:tr h="284771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s-CO" sz="1500">
                          <a:effectLst/>
                        </a:rPr>
                        <a:t>Código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s-CO" sz="1500">
                          <a:effectLst/>
                        </a:rPr>
                        <a:t>Cumplimiento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739442629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Se cumple al existir una funcionalidad que evalúa el impacto de cada autor por cada área.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401387560"/>
                  </a:ext>
                </a:extLst>
              </a:tr>
              <a:tr h="56688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Se cumple porque cada opción de SNAPUJ cumple una funcionalidad específica. No hay una sola que haga todo.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1988020482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Cada funcionalidad que lo permite tiene filtros (por ejemplo, por autores u obras). Se cumple.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2618140104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Se cumple luego de los procesamientos previos de la información.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3863103471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R5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Cumplió mediante la funcionalidad de la métrica del índice 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4168031394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Cumplió en la funcionalidad de la detección de comunidades entre artículos.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2333306926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Cumplió cuando se consulta cada autor a la hora de efectuar su red de colaboración.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135585712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Cada tabla permite ser exportada fácilmente a formatos legibles por el usuario, por lo tanto, se cumple.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1088265816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R10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Relacionado con R7.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2635064922"/>
                  </a:ext>
                </a:extLst>
              </a:tr>
              <a:tr h="298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>
                          <a:effectLst/>
                        </a:rPr>
                        <a:t>R11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500" dirty="0">
                          <a:effectLst/>
                        </a:rPr>
                        <a:t>Relacionado con R5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95632" marR="95632" marT="0" marB="0" anchor="ctr"/>
                </a:tc>
                <a:extLst>
                  <a:ext uri="{0D108BD9-81ED-4DB2-BD59-A6C34878D82A}">
                    <a16:rowId xmlns:a16="http://schemas.microsoft.com/office/drawing/2014/main" val="4164941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99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7D4B07-CEB2-ACEA-ED53-494C9F370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es-CO" sz="4000"/>
              <a:t>Resumen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D2578-41F2-FD33-9840-EC236124A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81" r="30351" b="1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AA7C2B8-65F7-0516-F2C4-7FD13D6428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427874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0117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23B5F75A-BAFE-5CFA-4849-28ED814070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8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A66F0-E4FB-324F-B226-E7C06203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CO" sz="4000"/>
              <a:t>Trabajo futuro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79BFD9-46FE-6539-099D-B12021FF8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O" sz="2000" dirty="0"/>
              <a:t>Adición de indicadores nuevos al sistema.</a:t>
            </a:r>
          </a:p>
          <a:p>
            <a:r>
              <a:rPr lang="es-CO" sz="2000" dirty="0"/>
              <a:t>Generación de cuadros de mando adicionales.</a:t>
            </a:r>
          </a:p>
          <a:p>
            <a:r>
              <a:rPr lang="es-CO" sz="2000" dirty="0"/>
              <a:t>Generación de reportes adicionales.</a:t>
            </a:r>
            <a:endParaRPr lang="es-CO" sz="2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765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F29B33-A41B-EDC5-5CE7-F0AF054AC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s-CO" sz="5400">
                <a:solidFill>
                  <a:srgbClr val="FFFFFF"/>
                </a:solidFill>
              </a:rPr>
              <a:t>Referencias</a:t>
            </a: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2A3361B8-0D43-111D-6E4C-165127AA9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6789"/>
            <a:ext cx="10515600" cy="3590174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s-ES_tradnl" sz="9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PUJ. Vicerrectoría Investigación. </a:t>
            </a:r>
            <a:r>
              <a:rPr lang="es-ES_tradnl" sz="9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Tomado de:</a:t>
            </a:r>
            <a:r>
              <a:rPr lang="es-ES_tradnl" sz="900" b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CO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https://www.javeriana.edu.co/vicerrectoria-de-investigacion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s-CO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Investigación y Creación. Tomado de: </a:t>
            </a:r>
            <a:r>
              <a:rPr lang="es-CO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https://www.javeriana.edu.co/investigacion-creacion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Acquisition and Preparation. Schock C., Dumler J., Doepper F., 54</a:t>
            </a:r>
            <a:r>
              <a:rPr lang="en-US" sz="900" b="1" u="sng" baseline="300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CIRP Conference on Manufacturing Systems, doi: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https://10.1016/j.procir.2021.11.107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pág. 636-640, 2021.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Interactive Scholarly Collaborative Network Based on Academic Relationships and Research Collaborations, A. A. Almuhanna, W. M. S. Yafooz, y A. Alsaeedi, Applied Sciences (Switzerland), vol. 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12, n.º 2, 2022, doi: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https://10.3390/app12020915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Academic social networks: Modeling, analysis, mining and applications, X. Kong, Y. Shi, S. Yu, J. Liu, y F. Xia, Journal of Network and Computer Applications, vol. 132, pp. 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86-103, 2019, doi: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https://10.1016/j.jnca.2019.01.029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of bibliometrics for research evaluation in emerging markets economies: a review and discussion of bibliometric indicators. Hamdi A. Al</a:t>
            </a:r>
            <a:r>
              <a:rPr lang="en-US" sz="900" b="1">
                <a:effectLst/>
                <a:latin typeface="Cambria Math" panose="02040503050406030204" pitchFamily="18" charset="0"/>
                <a:ea typeface="Times New Roman" panose="02020603050405020304" pitchFamily="18" charset="0"/>
                <a:cs typeface="Cambria Math" panose="02040503050406030204" pitchFamily="18" charset="0"/>
              </a:rPr>
              <a:t>‑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Jamimi, · Galal M. BinMakhashen, Lutz Bornmann. Scientometrics,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https://doi.org/10.1007/s11192-022-04490-8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(2022) 127:5879–5930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Pybliometrics: Scriptable bibliometrics using a Python interface to Scopus. Michael E. Rose, John R. 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Kitchin, Elsevier SoftwareX, doi: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https://doi.org/10.1016/j.softx.2019.100263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2019.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evolution of urban competitiveness studies over the past 30 years. A bibliometric analysis, Sabrina Sgambati, Carmela Gargiulo, Cities,</a:t>
            </a:r>
            <a:r>
              <a:rPr lang="en-US" sz="900" b="1" u="sng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https://doi.org/10.1016/j.cities.2022.103811</a:t>
            </a: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Volume 128, 2022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Internet of Things: A Scientometric Review. Juan Ruiz-Rosero, Gustavo Ramirez-Gonzalez, Jennifer M. Williams, Huaping Liu, Rahul Khanna, Greeshma Pisharody. Symmetry, MDPI, 2017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Graph Embedding for Scholar Recommendation in Academic Social Networks , C. Yuan, Y. He, R. Lin, y Y. Tang, Frontiers in Physics, vol. 9, 2021, doi: </a:t>
            </a:r>
            <a:r>
              <a:rPr lang="en-US" sz="900" b="1" u="sng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https://10.3389/fphy.2021.768006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CRISP-DM for Data Science: Strengths, Weaknesses and Potential Next Steps, Jeffrey S. Saltz, 2021 IEEE International Conference on Big Data, 2021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US" sz="900" b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Prediction of Hotel Booking Cancellation using CRISP-DM, Zharfan Akbar Andriawan, International Conference on Informatics and Computational Sciences, 2020.</a:t>
            </a:r>
            <a:endParaRPr lang="es-CO" sz="900" b="1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960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22DD81-967E-A501-6C52-4C36AE5AA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091" y="501651"/>
            <a:ext cx="4395340" cy="1716255"/>
          </a:xfrm>
        </p:spPr>
        <p:txBody>
          <a:bodyPr anchor="b">
            <a:normAutofit/>
          </a:bodyPr>
          <a:lstStyle/>
          <a:p>
            <a:r>
              <a:rPr lang="es-CO" sz="5600"/>
              <a:t>Contexto</a:t>
            </a:r>
          </a:p>
        </p:txBody>
      </p:sp>
      <p:sp>
        <p:nvSpPr>
          <p:cNvPr id="2076" name="Rectangle 2075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BDC33-AE0A-C488-AA7D-1BA4FB88CA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 lnSpcReduction="10000"/>
          </a:bodyPr>
          <a:lstStyle/>
          <a:p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Actualmente existen 129 grupos de investigación en la PUJ Bogotá y Cali.</a:t>
            </a:r>
          </a:p>
          <a:p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No existe actualmente una plataforma que centralice la información de investigadores en la universidad.</a:t>
            </a:r>
          </a:p>
          <a:p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La vicerrectoría de investigación requiere facilitar procesos de extracción de información.</a:t>
            </a:r>
          </a:p>
          <a:p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Se propone una herramienta que integre </a:t>
            </a:r>
            <a:r>
              <a:rPr lang="es-CO" sz="2000" dirty="0" err="1">
                <a:solidFill>
                  <a:schemeClr val="tx1">
                    <a:alpha val="80000"/>
                  </a:schemeClr>
                </a:solidFill>
              </a:rPr>
              <a:t>Scopus</a:t>
            </a:r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, Web </a:t>
            </a:r>
            <a:r>
              <a:rPr lang="es-CO" sz="2000" dirty="0" err="1">
                <a:solidFill>
                  <a:schemeClr val="tx1">
                    <a:alpha val="80000"/>
                  </a:schemeClr>
                </a:solidFill>
              </a:rPr>
              <a:t>of</a:t>
            </a:r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s-CO" sz="2000" dirty="0" err="1">
                <a:solidFill>
                  <a:schemeClr val="tx1">
                    <a:alpha val="80000"/>
                  </a:schemeClr>
                </a:solidFill>
              </a:rPr>
              <a:t>Science</a:t>
            </a:r>
            <a:r>
              <a:rPr lang="es-CO" sz="2000" dirty="0">
                <a:solidFill>
                  <a:schemeClr val="tx1">
                    <a:alpha val="80000"/>
                  </a:schemeClr>
                </a:solidFill>
              </a:rPr>
              <a:t> y documentos internos de la universidad.</a:t>
            </a:r>
          </a:p>
        </p:txBody>
      </p:sp>
      <p:cxnSp>
        <p:nvCxnSpPr>
          <p:cNvPr id="2078" name="Straight Connector 207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5FED2AAC-51DC-81B2-5269-F559AE293F79}"/>
              </a:ext>
            </a:extLst>
          </p:cNvPr>
          <p:cNvGrpSpPr/>
          <p:nvPr/>
        </p:nvGrpSpPr>
        <p:grpSpPr>
          <a:xfrm>
            <a:off x="279143" y="818188"/>
            <a:ext cx="5221625" cy="5221625"/>
            <a:chOff x="279143" y="818188"/>
            <a:chExt cx="5221625" cy="5221625"/>
          </a:xfrm>
        </p:grpSpPr>
        <p:pic>
          <p:nvPicPr>
            <p:cNvPr id="2058" name="Picture 10" descr="Computadora - Iconos gratis de computadora">
              <a:extLst>
                <a:ext uri="{FF2B5EF4-FFF2-40B4-BE49-F238E27FC236}">
                  <a16:creationId xmlns:a16="http://schemas.microsoft.com/office/drawing/2014/main" id="{F412DDE6-654B-3AE1-56C0-0D3CED6337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143" y="818188"/>
              <a:ext cx="5221625" cy="522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ow data support the innovation of research – Scopus &amp; SciVal - HKUL  Learning Events">
              <a:extLst>
                <a:ext uri="{FF2B5EF4-FFF2-40B4-BE49-F238E27FC236}">
                  <a16:creationId xmlns:a16="http://schemas.microsoft.com/office/drawing/2014/main" id="{179966C5-5508-0683-9B89-C5B99B0F7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852" y="2420332"/>
              <a:ext cx="2514655" cy="1257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UniNorte ofrece acceso gratuito a la Web of Science para sus docentes –  Dirección de Investigación y Vinculación con el Entorno">
              <a:extLst>
                <a:ext uri="{FF2B5EF4-FFF2-40B4-BE49-F238E27FC236}">
                  <a16:creationId xmlns:a16="http://schemas.microsoft.com/office/drawing/2014/main" id="{EF9F7EEB-E0D6-9DAE-1DAB-7B7B5D8B4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306" y="1556280"/>
              <a:ext cx="2800213" cy="805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ree File SVG, PNG Icon, Symbol. Download Image.">
              <a:extLst>
                <a:ext uri="{FF2B5EF4-FFF2-40B4-BE49-F238E27FC236}">
                  <a16:creationId xmlns:a16="http://schemas.microsoft.com/office/drawing/2014/main" id="{602EEDE8-66F3-558C-E529-025D45D03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3261" y="1558863"/>
              <a:ext cx="1154417" cy="1154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Database - Free technology icons">
              <a:extLst>
                <a:ext uri="{FF2B5EF4-FFF2-40B4-BE49-F238E27FC236}">
                  <a16:creationId xmlns:a16="http://schemas.microsoft.com/office/drawing/2014/main" id="{D69D5BAF-3095-DF35-2C00-D56BBA308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5555" y="3097357"/>
              <a:ext cx="1072189" cy="1072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2645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6A9C9336-C527-7A21-54BF-FA093F14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" r="1041" b="-3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5C9D5-AE33-EDCF-6B78-67AACDC4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MX" sz="4000">
                <a:cs typeface="Calibri Light"/>
              </a:rPr>
              <a:t>Objetivos</a:t>
            </a:r>
            <a:endParaRPr lang="es-MX" sz="40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CF55F7-E2F6-5407-6095-7373CB2A2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514350">
              <a:buAutoNum type="arabicPeriod"/>
            </a:pPr>
            <a:r>
              <a:rPr lang="es-MX" sz="1900">
                <a:ea typeface="+mn-lt"/>
                <a:cs typeface="+mn-lt"/>
              </a:rPr>
              <a:t>Identificar los trabajos y herramientas relevantes de analítica de redes investigación y producción académica.</a:t>
            </a:r>
          </a:p>
          <a:p>
            <a:pPr marL="514350" indent="-514350">
              <a:buAutoNum type="arabicPeriod"/>
            </a:pPr>
            <a:r>
              <a:rPr lang="es-MX" sz="1900">
                <a:ea typeface="+mn-lt"/>
                <a:cs typeface="+mn-lt"/>
              </a:rPr>
              <a:t>Implementar un sistema de análisis de datos de investigación académica.</a:t>
            </a:r>
          </a:p>
          <a:p>
            <a:pPr marL="514350" indent="-514350">
              <a:buAutoNum type="arabicPeriod"/>
            </a:pPr>
            <a:r>
              <a:rPr lang="es-MX" sz="1900">
                <a:ea typeface="+mn-lt"/>
                <a:cs typeface="+mn-lt"/>
              </a:rPr>
              <a:t>Desarrollar una prueba de concepto del sistema construido usando los proyectos y productos de investigación de la PUJ.</a:t>
            </a:r>
            <a:endParaRPr lang="es-MX" sz="19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48118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46B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D231F9-C68E-1A61-D0F3-DE76405C2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Trabajos relacionados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66426ED-EAD7-2850-6DB3-1E963360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601" y="640080"/>
            <a:ext cx="676220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03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693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424B5D7-8C5F-D2BB-894D-4477E981D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Trabajos relacionados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FF129E9-7AD0-AC5B-3C77-3C244D087D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1087461"/>
            <a:ext cx="7347537" cy="468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89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150338-3AEF-CE76-3DD6-F726153F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4800" dirty="0"/>
              <a:t>Método propuesto</a:t>
            </a:r>
            <a:endParaRPr lang="es-CO" sz="4800" dirty="0">
              <a:cs typeface="Calibri Light"/>
            </a:endParaRP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A20F9397-AE2E-BC15-5166-B97F232D8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080" y="2143812"/>
            <a:ext cx="3569725" cy="3605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BD0386-23D4-6502-E4AC-50522718A54B}"/>
              </a:ext>
            </a:extLst>
          </p:cNvPr>
          <p:cNvSpPr txBox="1"/>
          <p:nvPr/>
        </p:nvSpPr>
        <p:spPr>
          <a:xfrm>
            <a:off x="1321723" y="6248400"/>
            <a:ext cx="9894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i="1" dirty="0" err="1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</a:t>
            </a:r>
            <a:r>
              <a:rPr lang="es-ES" sz="1800" i="1" dirty="0">
                <a:solidFill>
                  <a:schemeClr val="bg1">
                    <a:lumMod val="6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https://rstudio-connect.hu.nl/redamoi_test/crisp-dm-as-a-guide-for-data-mining-and-eda.html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1B42B-E0A4-1C40-74F0-13189955E28A}"/>
              </a:ext>
            </a:extLst>
          </p:cNvPr>
          <p:cNvSpPr txBox="1"/>
          <p:nvPr/>
        </p:nvSpPr>
        <p:spPr>
          <a:xfrm>
            <a:off x="4287289" y="579275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Fases del modelo de referencia CRISP-DM</a:t>
            </a:r>
            <a:r>
              <a:rPr lang="es-E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409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155EC2-47F2-236E-446F-689A649EA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Método propuesto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3FDCBF-2F29-B622-4590-6847288B2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181" y="1451609"/>
            <a:ext cx="7824330" cy="395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68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áfico económico digital">
            <a:extLst>
              <a:ext uri="{FF2B5EF4-FFF2-40B4-BE49-F238E27FC236}">
                <a16:creationId xmlns:a16="http://schemas.microsoft.com/office/drawing/2014/main" id="{F58C13E2-3529-F71A-162E-3825B7BBB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87" r="270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B32EBC-30F5-9B7D-5152-BBFBF74BA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CO" sz="4000" dirty="0"/>
              <a:t>Resultados obtenidos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9D13E1-CDF8-054E-07EB-ABA2824C9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O" sz="2000" dirty="0"/>
              <a:t>Se desarrollo el sistema SNAPUJ, el cual, mediante procesamiento de los artículos de investigadores relacionados a la universidad, permite obtener información asociada a indicadores específicos a través de cuadros de mando que representan las funcionalidades del sistema.</a:t>
            </a:r>
          </a:p>
        </p:txBody>
      </p:sp>
    </p:spTree>
    <p:extLst>
      <p:ext uri="{BB962C8B-B14F-4D97-AF65-F5344CB8AC3E}">
        <p14:creationId xmlns:p14="http://schemas.microsoft.com/office/powerpoint/2010/main" val="27118738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FE69FA085D64419F9D792078EBABF8" ma:contentTypeVersion="13" ma:contentTypeDescription="Create a new document." ma:contentTypeScope="" ma:versionID="9d4d4ab2582c22c1055269ce724933ee">
  <xsd:schema xmlns:xsd="http://www.w3.org/2001/XMLSchema" xmlns:xs="http://www.w3.org/2001/XMLSchema" xmlns:p="http://schemas.microsoft.com/office/2006/metadata/properties" xmlns:ns2="249a44f0-be98-4622-9618-baebb2924050" xmlns:ns3="f0eddbac-de98-4eac-9254-f6b8b266cea8" targetNamespace="http://schemas.microsoft.com/office/2006/metadata/properties" ma:root="true" ma:fieldsID="06b7de467338d273df32a8c5afaaa544" ns2:_="" ns3:_="">
    <xsd:import namespace="249a44f0-be98-4622-9618-baebb2924050"/>
    <xsd:import namespace="f0eddbac-de98-4eac-9254-f6b8b266ce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9a44f0-be98-4622-9618-baebb29240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d068974-5b92-4f84-9f7a-5b28e50c74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eddbac-de98-4eac-9254-f6b8b266cea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8a66ed0-a95a-47bb-8e61-d2e9470c6756}" ma:internalName="TaxCatchAll" ma:showField="CatchAllData" ma:web="f0eddbac-de98-4eac-9254-f6b8b266ce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49a44f0-be98-4622-9618-baebb2924050">
      <Terms xmlns="http://schemas.microsoft.com/office/infopath/2007/PartnerControls"/>
    </lcf76f155ced4ddcb4097134ff3c332f>
    <TaxCatchAll xmlns="f0eddbac-de98-4eac-9254-f6b8b266cea8" xsi:nil="true"/>
  </documentManagement>
</p:properties>
</file>

<file path=customXml/itemProps1.xml><?xml version="1.0" encoding="utf-8"?>
<ds:datastoreItem xmlns:ds="http://schemas.openxmlformats.org/officeDocument/2006/customXml" ds:itemID="{D6B4E6D4-2AAC-444D-90F9-830ADF2868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9a44f0-be98-4622-9618-baebb2924050"/>
    <ds:schemaRef ds:uri="f0eddbac-de98-4eac-9254-f6b8b266ce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5BD403-374F-48D5-A347-424724ADB3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822943-D4C3-4740-8194-437FD54C89D5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249a44f0-be98-4622-9618-baebb2924050"/>
    <ds:schemaRef ds:uri="http://schemas.openxmlformats.org/package/2006/metadata/core-properties"/>
    <ds:schemaRef ds:uri="f0eddbac-de98-4eac-9254-f6b8b266cea8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1006</Words>
  <Application>Microsoft Office PowerPoint</Application>
  <PresentationFormat>Widescreen</PresentationFormat>
  <Paragraphs>91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Cambria Math</vt:lpstr>
      <vt:lpstr>Times New Roman</vt:lpstr>
      <vt:lpstr>Tema de Office</vt:lpstr>
      <vt:lpstr>Análisis de las redes sociales académicas de la PUJ</vt:lpstr>
      <vt:lpstr>Agenda</vt:lpstr>
      <vt:lpstr>Contexto</vt:lpstr>
      <vt:lpstr>Objetivos</vt:lpstr>
      <vt:lpstr>Trabajos relacionados</vt:lpstr>
      <vt:lpstr>Trabajos relacionados</vt:lpstr>
      <vt:lpstr>Método propuesto</vt:lpstr>
      <vt:lpstr>Método propuesto</vt:lpstr>
      <vt:lpstr>Resultados obtenidos</vt:lpstr>
      <vt:lpstr>Resultados Obtenidos SNAPUJ (Funcionalidades)</vt:lpstr>
      <vt:lpstr>Análisis exploratorio de los datos</vt:lpstr>
      <vt:lpstr>Análisis Exploratorio de Datos del API de WoS</vt:lpstr>
      <vt:lpstr>Redes de Investigadores</vt:lpstr>
      <vt:lpstr>Detección de comunidades entre artículos</vt:lpstr>
      <vt:lpstr>Análisis de palabras claves</vt:lpstr>
      <vt:lpstr>Análisis ODS vs artículos publicados</vt:lpstr>
      <vt:lpstr>Visualización de Índice H de citaciones</vt:lpstr>
      <vt:lpstr>Top de autores con más publicaciones</vt:lpstr>
      <vt:lpstr>Visualización geográfica</vt:lpstr>
      <vt:lpstr>Red de afiliaciones de la PUJ</vt:lpstr>
      <vt:lpstr>VALIDACIÓN</vt:lpstr>
      <vt:lpstr>Resumen</vt:lpstr>
      <vt:lpstr>Trabajo futuro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marcela herrán</dc:creator>
  <cp:lastModifiedBy>DIANA MARCELA HERRAN GIRALDO</cp:lastModifiedBy>
  <cp:revision>16</cp:revision>
  <dcterms:created xsi:type="dcterms:W3CDTF">2023-04-06T20:23:24Z</dcterms:created>
  <dcterms:modified xsi:type="dcterms:W3CDTF">2023-05-29T03:30:32Z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0x010100AAFE69FA085D64419F9D792078EBABF8</vt:lpwstr>
  </property>
  <property fmtid="{D5CDD505-2E9C-101B-9397-08002B2CF9AE}" pid="3" name="MediaServiceImageTags">
    <vt:lpwstr/>
  </property>
</Properties>
</file>